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6727" autoAdjust="0"/>
  </p:normalViewPr>
  <p:slideViewPr>
    <p:cSldViewPr snapToGrid="0" snapToObjects="1" showGuides="1">
      <p:cViewPr varScale="1">
        <p:scale>
          <a:sx n="29" d="100"/>
          <a:sy n="29" d="100"/>
        </p:scale>
        <p:origin x="966" y="1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16-Feb-21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16-Feb-21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mailto:AAFYeung@ucdavis.edu" TargetMode="External"/><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372378" y="6475139"/>
            <a:ext cx="11864628" cy="3883757"/>
          </a:xfrm>
        </p:spPr>
        <p:txBody>
          <a:bodyPr/>
          <a:lstStyle/>
          <a:p>
            <a:r>
              <a:rPr lang="en-US" sz="5400" dirty="0"/>
              <a:t>Promoting EBF is cost-effective and beneficial for both mother and infant; however, data on EBF prevalence in Roatán is limited.</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496062" y="5621136"/>
            <a:ext cx="10548896" cy="700185"/>
          </a:xfrm>
        </p:spPr>
        <p:txBody>
          <a:bodyPr/>
          <a:lstStyle/>
          <a:p>
            <a:r>
              <a:rPr lang="en-US" sz="6000" dirty="0"/>
              <a:t>Introduction</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747874" y="10234174"/>
            <a:ext cx="10548896" cy="700185"/>
          </a:xfrm>
        </p:spPr>
        <p:txBody>
          <a:bodyPr/>
          <a:lstStyle/>
          <a:p>
            <a:r>
              <a:rPr lang="en-US" sz="6000" dirty="0"/>
              <a:t>Hypothesis</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900639" y="14008582"/>
            <a:ext cx="10548896" cy="700185"/>
          </a:xfrm>
        </p:spPr>
        <p:txBody>
          <a:bodyPr/>
          <a:lstStyle/>
          <a:p>
            <a:r>
              <a:rPr lang="en-US" sz="60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113168" y="14570986"/>
            <a:ext cx="12123838" cy="8271852"/>
          </a:xfrm>
        </p:spPr>
        <p:txBody>
          <a:bodyPr/>
          <a:lstStyle/>
          <a:p>
            <a:pPr marL="576263" indent="-576263">
              <a:buFont typeface="Arial" panose="020B0604020202020204" pitchFamily="34" charset="0"/>
              <a:buChar char="•"/>
            </a:pPr>
            <a:r>
              <a:rPr lang="en-US" sz="5400" dirty="0"/>
              <a:t>08/16-05/17, a cross-sectional baseline survey of new mothers assessed EBF prevalence. (B)</a:t>
            </a:r>
          </a:p>
          <a:p>
            <a:pPr marL="576263" indent="-576263">
              <a:buFont typeface="Arial" panose="020B0604020202020204" pitchFamily="34" charset="0"/>
              <a:buChar char="•"/>
            </a:pPr>
            <a:r>
              <a:rPr lang="en-US" sz="5400" dirty="0"/>
              <a:t>09/17-11/19, an intervention recruited another sample of new mothers to receive 158 text messages promoting EBF over 6 mos. (I)</a:t>
            </a:r>
          </a:p>
          <a:p>
            <a:pPr marL="576263" indent="-576263">
              <a:buFont typeface="Arial" panose="020B0604020202020204" pitchFamily="34" charset="0"/>
              <a:buChar char="•"/>
            </a:pPr>
            <a:r>
              <a:rPr lang="en-US" sz="5400" dirty="0"/>
              <a:t>Data analyzed using Pearson’s chi-square test and student’s t-test</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8739557" y="20509156"/>
            <a:ext cx="10548897" cy="1107988"/>
          </a:xfrm>
        </p:spPr>
        <p:txBody>
          <a:bodyPr/>
          <a:lstStyle/>
          <a:p>
            <a:r>
              <a:rPr lang="en-US" sz="6000" dirty="0"/>
              <a:t>Discussion</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8688670" y="21482896"/>
            <a:ext cx="12123838" cy="6444819"/>
          </a:xfrm>
        </p:spPr>
        <p:txBody>
          <a:bodyPr/>
          <a:lstStyle/>
          <a:p>
            <a:r>
              <a:rPr lang="en-US" sz="5400" dirty="0"/>
              <a:t>EBF TCCMD showed statistically significant increased (1) EBF and (2) duration of any breastfeeding in first 4 mos. of infant life.</a:t>
            </a:r>
          </a:p>
          <a:p>
            <a:r>
              <a:rPr lang="en-US" sz="5400" dirty="0"/>
              <a:t>Cannot rule-out a temporal trend. Further study with a randomized trial would provide stronger evidence.</a:t>
            </a:r>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a:xfrm>
            <a:off x="496062" y="11112726"/>
            <a:ext cx="11255671" cy="3084362"/>
          </a:xfrm>
        </p:spPr>
        <p:txBody>
          <a:bodyPr/>
          <a:lstStyle/>
          <a:p>
            <a:r>
              <a:rPr lang="en-US" sz="5400" dirty="0"/>
              <a:t>Will breastfeeding support through TCCMD ↑ prevalence of EBF for 2 mo. old infants in Roatán, Honduras?</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4957983" y="2621186"/>
            <a:ext cx="21693329" cy="17327820"/>
          </a:xfrm>
        </p:spPr>
        <p:txBody>
          <a:bodyPr/>
          <a:lstStyle/>
          <a:p>
            <a:r>
              <a:rPr lang="en-US" sz="16000" b="0" dirty="0">
                <a:cs typeface="Arial" panose="020B0604020202020204" pitchFamily="34" charset="0"/>
              </a:rPr>
              <a:t>Mothers of young infants receiving </a:t>
            </a:r>
            <a:r>
              <a:rPr lang="en-US" sz="16000" dirty="0">
                <a:cs typeface="Arial" panose="020B0604020202020204" pitchFamily="34" charset="0"/>
              </a:rPr>
              <a:t>text messages </a:t>
            </a:r>
            <a:r>
              <a:rPr lang="en-US" sz="16000" b="0" dirty="0">
                <a:cs typeface="Arial" panose="020B0604020202020204" pitchFamily="34" charset="0"/>
              </a:rPr>
              <a:t>promoting </a:t>
            </a:r>
            <a:r>
              <a:rPr lang="en-US" sz="16000" i="1" dirty="0">
                <a:cs typeface="Arial" panose="020B0604020202020204" pitchFamily="34" charset="0"/>
              </a:rPr>
              <a:t>exclusive breastfeeding</a:t>
            </a:r>
            <a:r>
              <a:rPr lang="en-US" sz="16000" dirty="0">
                <a:cs typeface="Arial" panose="020B0604020202020204" pitchFamily="34" charset="0"/>
              </a:rPr>
              <a:t> (EBF) </a:t>
            </a:r>
            <a:r>
              <a:rPr lang="en-US" sz="16000" b="0" dirty="0">
                <a:cs typeface="Arial" panose="020B0604020202020204" pitchFamily="34" charset="0"/>
              </a:rPr>
              <a:t>were </a:t>
            </a:r>
            <a:r>
              <a:rPr lang="en-US" sz="16000" i="1" u="sng" dirty="0">
                <a:cs typeface="Arial" panose="020B0604020202020204" pitchFamily="34" charset="0"/>
              </a:rPr>
              <a:t>MORE LIKELY</a:t>
            </a:r>
            <a:r>
              <a:rPr lang="en-US" sz="16000" i="1" dirty="0">
                <a:cs typeface="Arial" panose="020B0604020202020204" pitchFamily="34" charset="0"/>
              </a:rPr>
              <a:t> </a:t>
            </a:r>
            <a:r>
              <a:rPr lang="en-US" sz="16000" b="0" dirty="0">
                <a:cs typeface="Arial" panose="020B0604020202020204" pitchFamily="34" charset="0"/>
              </a:rPr>
              <a:t>to practice</a:t>
            </a:r>
            <a:r>
              <a:rPr lang="en-US" sz="16000" b="0" i="1" dirty="0">
                <a:cs typeface="Arial" panose="020B0604020202020204" pitchFamily="34" charset="0"/>
              </a:rPr>
              <a:t> </a:t>
            </a:r>
            <a:r>
              <a:rPr lang="en-US" sz="16000" i="1" u="sng" dirty="0">
                <a:cs typeface="Arial" panose="020B0604020202020204" pitchFamily="34" charset="0"/>
              </a:rPr>
              <a:t>EBF</a:t>
            </a:r>
            <a:r>
              <a:rPr lang="en-US" sz="16000" b="0" i="1" dirty="0">
                <a:cs typeface="Arial" panose="020B0604020202020204" pitchFamily="34" charset="0"/>
              </a:rPr>
              <a:t> </a:t>
            </a:r>
            <a:r>
              <a:rPr lang="en-US" sz="16000" b="0" dirty="0">
                <a:cs typeface="Arial" panose="020B0604020202020204" pitchFamily="34" charset="0"/>
              </a:rPr>
              <a:t>at </a:t>
            </a:r>
            <a:r>
              <a:rPr lang="en-US" sz="16000" i="1" dirty="0">
                <a:cs typeface="Arial" panose="020B0604020202020204" pitchFamily="34" charset="0"/>
              </a:rPr>
              <a:t>2</a:t>
            </a:r>
            <a:r>
              <a:rPr lang="en-US" sz="16000" b="0" i="1" dirty="0">
                <a:cs typeface="Arial" panose="020B0604020202020204" pitchFamily="34" charset="0"/>
              </a:rPr>
              <a:t>- and </a:t>
            </a:r>
            <a:r>
              <a:rPr lang="en-US" sz="16000" i="1" dirty="0">
                <a:cs typeface="Arial" panose="020B0604020202020204" pitchFamily="34" charset="0"/>
              </a:rPr>
              <a:t>4</a:t>
            </a:r>
            <a:r>
              <a:rPr lang="en-US" sz="16000" b="0" i="1" dirty="0">
                <a:cs typeface="Arial" panose="020B0604020202020204" pitchFamily="34" charset="0"/>
              </a:rPr>
              <a:t>-months </a:t>
            </a:r>
            <a:r>
              <a:rPr lang="en-US" sz="16000" b="0" dirty="0">
                <a:cs typeface="Arial" panose="020B0604020202020204" pitchFamily="34" charset="0"/>
              </a:rPr>
              <a:t>postpartum.</a:t>
            </a:r>
          </a:p>
        </p:txBody>
      </p:sp>
      <p:pic>
        <p:nvPicPr>
          <p:cNvPr id="22" name="Picture Placeholder 21" descr="Chart, box and whisker chart&#10;&#10;Description automatically generated">
            <a:extLst>
              <a:ext uri="{FF2B5EF4-FFF2-40B4-BE49-F238E27FC236}">
                <a16:creationId xmlns:a16="http://schemas.microsoft.com/office/drawing/2014/main" id="{33C53417-2203-4A33-BA57-45ED66B1EB31}"/>
              </a:ext>
            </a:extLst>
          </p:cNvPr>
          <p:cNvPicPr>
            <a:picLocks noGrp="1" noChangeAspect="1"/>
          </p:cNvPicPr>
          <p:nvPr>
            <p:ph type="pic" sz="quarter" idx="155"/>
          </p:nvPr>
        </p:nvPicPr>
        <p:blipFill>
          <a:blip r:embed="rId2" cstate="print">
            <a:extLst>
              <a:ext uri="{28A0092B-C50C-407E-A947-70E740481C1C}">
                <a14:useLocalDpi xmlns:a14="http://schemas.microsoft.com/office/drawing/2010/main" val="0"/>
              </a:ext>
            </a:extLst>
          </a:blip>
          <a:srcRect/>
          <a:stretch>
            <a:fillRect/>
          </a:stretch>
        </p:blipFill>
        <p:spPr>
          <a:xfrm>
            <a:off x="39740050" y="11298625"/>
            <a:ext cx="9321921" cy="9321921"/>
          </a:xfrm>
        </p:spPr>
      </p:pic>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6428376" y="4490494"/>
            <a:ext cx="6214683" cy="875838"/>
          </a:xfrm>
        </p:spPr>
        <p:txBody>
          <a:bodyPr/>
          <a:lstStyle/>
          <a:p>
            <a:r>
              <a:rPr lang="en-US" sz="4800" dirty="0"/>
              <a:t>Andrew A. Yeung, MSII</a:t>
            </a:r>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4801075" y="5087457"/>
            <a:ext cx="7928052" cy="867923"/>
          </a:xfrm>
        </p:spPr>
        <p:txBody>
          <a:bodyPr/>
          <a:lstStyle/>
          <a:p>
            <a:r>
              <a:rPr lang="en-US" sz="4800" dirty="0"/>
              <a:t>University of California, Davis</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8921758" y="875885"/>
            <a:ext cx="10548897" cy="1107988"/>
          </a:xfrm>
        </p:spPr>
        <p:txBody>
          <a:bodyPr/>
          <a:lstStyle/>
          <a:p>
            <a:r>
              <a:rPr lang="en-US" sz="6000" dirty="0"/>
              <a:t>Results</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8335481" y="1640171"/>
            <a:ext cx="12830216" cy="7452322"/>
          </a:xfrm>
        </p:spPr>
        <p:txBody>
          <a:bodyPr/>
          <a:lstStyle/>
          <a:p>
            <a:pPr marL="677863" indent="-677863">
              <a:buFont typeface="+mj-lt"/>
              <a:buAutoNum type="arabicPeriod"/>
            </a:pPr>
            <a:r>
              <a:rPr lang="en-US" sz="5400" dirty="0"/>
              <a:t>EBF prevalence at 2 mos. and 4 mos. was 37.9% (I) vs. 13.6% (B) (p&lt;0.0001), and 28.7% (I) vs. 13.5% (B) (p&lt;0.05), respectively. </a:t>
            </a:r>
          </a:p>
          <a:p>
            <a:pPr marL="677863" indent="-677863">
              <a:buFont typeface="+mj-lt"/>
              <a:buAutoNum type="arabicPeriod"/>
            </a:pPr>
            <a:r>
              <a:rPr lang="en-US" sz="5400" dirty="0"/>
              <a:t>Odds of EBF at 2 mos. and 4 mos. were 4.2 and 2.3 times higher in (I) vs. (B), respectively (p&lt;0.001, 95% CI[2.2, 8.1], p&lt;0.03, 95% CI[1.1, 4.9]))</a:t>
            </a:r>
          </a:p>
          <a:p>
            <a:pPr marL="677863" indent="-677863">
              <a:buFont typeface="+mj-lt"/>
              <a:buAutoNum type="arabicPeriod"/>
            </a:pPr>
            <a:r>
              <a:rPr lang="en-US" sz="5400" dirty="0"/>
              <a:t>Decreased probability of stopping any breastfeeding in intervention vs. baseline group. See Kaplan-Meier Curve.</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413691" y="903815"/>
            <a:ext cx="11823315" cy="3738000"/>
          </a:xfrm>
        </p:spPr>
        <p:txBody>
          <a:bodyPr/>
          <a:lstStyle/>
          <a:p>
            <a:r>
              <a:rPr lang="en-US" sz="6000" dirty="0"/>
              <a:t>Using targeted client communication via mobile devices (TCCMD) to promote exclusive breastfeeding (EBF) in Roatán, Honduras</a:t>
            </a:r>
          </a:p>
        </p:txBody>
      </p:sp>
      <p:sp>
        <p:nvSpPr>
          <p:cNvPr id="20" name="Rectangle 19">
            <a:extLst>
              <a:ext uri="{FF2B5EF4-FFF2-40B4-BE49-F238E27FC236}">
                <a16:creationId xmlns:a16="http://schemas.microsoft.com/office/drawing/2014/main" id="{CB257432-7A02-4A4D-843D-1113270A00C9}"/>
              </a:ext>
            </a:extLst>
          </p:cNvPr>
          <p:cNvSpPr/>
          <p:nvPr/>
        </p:nvSpPr>
        <p:spPr>
          <a:xfrm>
            <a:off x="51954545"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8">
            <a:extLst>
              <a:ext uri="{FF2B5EF4-FFF2-40B4-BE49-F238E27FC236}">
                <a16:creationId xmlns:a16="http://schemas.microsoft.com/office/drawing/2014/main" id="{6B9EA50D-D1D4-4A87-9BC5-83335B067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876" y="22441981"/>
            <a:ext cx="12803680" cy="6359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9">
            <a:extLst>
              <a:ext uri="{FF2B5EF4-FFF2-40B4-BE49-F238E27FC236}">
                <a16:creationId xmlns:a16="http://schemas.microsoft.com/office/drawing/2014/main" id="{C43C011A-D8E4-4E5A-9CBD-1EE08917746A}"/>
              </a:ext>
            </a:extLst>
          </p:cNvPr>
          <p:cNvSpPr txBox="1">
            <a:spLocks noChangeArrowheads="1"/>
          </p:cNvSpPr>
          <p:nvPr/>
        </p:nvSpPr>
        <p:spPr bwMode="auto">
          <a:xfrm>
            <a:off x="104325" y="22503594"/>
            <a:ext cx="61547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a:t>Mother Enrolled in Post-Partum Ward at Public Hospital Roatan</a:t>
            </a:r>
          </a:p>
        </p:txBody>
      </p:sp>
      <p:sp>
        <p:nvSpPr>
          <p:cNvPr id="28" name="TextBox 10">
            <a:extLst>
              <a:ext uri="{FF2B5EF4-FFF2-40B4-BE49-F238E27FC236}">
                <a16:creationId xmlns:a16="http://schemas.microsoft.com/office/drawing/2014/main" id="{BBA763BC-9B5C-4C6E-B547-0D2CDD5A414B}"/>
              </a:ext>
            </a:extLst>
          </p:cNvPr>
          <p:cNvSpPr txBox="1">
            <a:spLocks noChangeArrowheads="1"/>
          </p:cNvSpPr>
          <p:nvPr/>
        </p:nvSpPr>
        <p:spPr bwMode="auto">
          <a:xfrm>
            <a:off x="164443" y="27817738"/>
            <a:ext cx="65411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a:t>Encouraging and educational text messages sent to mother</a:t>
            </a:r>
          </a:p>
        </p:txBody>
      </p:sp>
      <p:sp>
        <p:nvSpPr>
          <p:cNvPr id="29" name="TextBox 11">
            <a:extLst>
              <a:ext uri="{FF2B5EF4-FFF2-40B4-BE49-F238E27FC236}">
                <a16:creationId xmlns:a16="http://schemas.microsoft.com/office/drawing/2014/main" id="{4BD6A00A-C30D-4994-A5E4-E6DD016796BF}"/>
              </a:ext>
            </a:extLst>
          </p:cNvPr>
          <p:cNvSpPr txBox="1">
            <a:spLocks noChangeArrowheads="1"/>
          </p:cNvSpPr>
          <p:nvPr/>
        </p:nvSpPr>
        <p:spPr bwMode="auto">
          <a:xfrm>
            <a:off x="6760594" y="27557009"/>
            <a:ext cx="59952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a:t>Survey sent to mother re: EBF at 2, 4 and 6 months of age </a:t>
            </a:r>
          </a:p>
        </p:txBody>
      </p:sp>
      <p:sp>
        <p:nvSpPr>
          <p:cNvPr id="30" name="TextBox 12">
            <a:extLst>
              <a:ext uri="{FF2B5EF4-FFF2-40B4-BE49-F238E27FC236}">
                <a16:creationId xmlns:a16="http://schemas.microsoft.com/office/drawing/2014/main" id="{28A2703F-C14C-4891-89B3-798E073DC41D}"/>
              </a:ext>
            </a:extLst>
          </p:cNvPr>
          <p:cNvSpPr txBox="1">
            <a:spLocks noChangeArrowheads="1"/>
          </p:cNvSpPr>
          <p:nvPr/>
        </p:nvSpPr>
        <p:spPr bwMode="auto">
          <a:xfrm>
            <a:off x="8267150" y="24907042"/>
            <a:ext cx="55556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a:t>UCD Support/ Data Management / Analysis</a:t>
            </a:r>
          </a:p>
        </p:txBody>
      </p:sp>
      <p:sp>
        <p:nvSpPr>
          <p:cNvPr id="26" name="Text Placeholder 11">
            <a:extLst>
              <a:ext uri="{FF2B5EF4-FFF2-40B4-BE49-F238E27FC236}">
                <a16:creationId xmlns:a16="http://schemas.microsoft.com/office/drawing/2014/main" id="{87F02890-A4B9-4F6A-9480-32CE462A69E5}"/>
              </a:ext>
            </a:extLst>
          </p:cNvPr>
          <p:cNvSpPr txBox="1">
            <a:spLocks/>
          </p:cNvSpPr>
          <p:nvPr/>
        </p:nvSpPr>
        <p:spPr>
          <a:xfrm>
            <a:off x="28630745" y="27003340"/>
            <a:ext cx="9607754" cy="980323"/>
          </a:xfrm>
          <a:prstGeom prst="rect">
            <a:avLst/>
          </a:prstGeom>
        </p:spPr>
        <p:txBody>
          <a:bodyPr anchor="t" anchorCtr="0">
            <a:noAutofit/>
          </a:bodyPr>
          <a:lstStyle>
            <a:lvl1pPr marL="0" indent="0" algn="l" defTabSz="4480464" rtl="0" eaLnBrk="1" latinLnBrk="0" hangingPunct="1">
              <a:spcBef>
                <a:spcPct val="20000"/>
              </a:spcBef>
              <a:buFontTx/>
              <a:buNone/>
              <a:defRPr sz="3850" b="1" kern="1200">
                <a:solidFill>
                  <a:schemeClr val="tx2"/>
                </a:solidFill>
                <a:latin typeface="+mj-lt"/>
                <a:ea typeface="+mn-ea"/>
                <a:cs typeface="+mn-cs"/>
              </a:defRPr>
            </a:lvl1pPr>
            <a:lvl2pPr marL="3640377" indent="-1400144" algn="l" defTabSz="4480464" rtl="0" eaLnBrk="1" latinLnBrk="0" hangingPunct="1">
              <a:spcBef>
                <a:spcPct val="20000"/>
              </a:spcBef>
              <a:buFontTx/>
              <a:buNone/>
              <a:defRPr sz="6300" kern="1200">
                <a:solidFill>
                  <a:schemeClr val="tx1"/>
                </a:solidFill>
                <a:latin typeface="+mn-lt"/>
                <a:ea typeface="+mn-ea"/>
                <a:cs typeface="+mn-cs"/>
              </a:defRPr>
            </a:lvl2pPr>
            <a:lvl3pPr marL="5600580" indent="-1120117" algn="l" defTabSz="4480464" rtl="0" eaLnBrk="1" latinLnBrk="0" hangingPunct="1">
              <a:spcBef>
                <a:spcPct val="20000"/>
              </a:spcBef>
              <a:buFontTx/>
              <a:buNone/>
              <a:defRPr sz="6300" kern="1200">
                <a:solidFill>
                  <a:schemeClr val="tx1"/>
                </a:solidFill>
                <a:latin typeface="+mn-lt"/>
                <a:ea typeface="+mn-ea"/>
                <a:cs typeface="+mn-cs"/>
              </a:defRPr>
            </a:lvl3pPr>
            <a:lvl4pPr marL="7840813" indent="-1120117" algn="l" defTabSz="4480464" rtl="0" eaLnBrk="1" latinLnBrk="0" hangingPunct="1">
              <a:spcBef>
                <a:spcPct val="20000"/>
              </a:spcBef>
              <a:buFontTx/>
              <a:buNone/>
              <a:defRPr sz="6300" kern="1200">
                <a:solidFill>
                  <a:schemeClr val="tx1"/>
                </a:solidFill>
                <a:latin typeface="+mn-lt"/>
                <a:ea typeface="+mn-ea"/>
                <a:cs typeface="+mn-cs"/>
              </a:defRPr>
            </a:lvl4pPr>
            <a:lvl5pPr marL="10081044" indent="-1120117" algn="l" defTabSz="4480464" rtl="0" eaLnBrk="1" latinLnBrk="0" hangingPunct="1">
              <a:spcBef>
                <a:spcPct val="20000"/>
              </a:spcBef>
              <a:buFontTx/>
              <a:buNone/>
              <a:defRPr sz="63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a:lstStyle>
          <a:p>
            <a:r>
              <a:rPr lang="en-US" sz="4800" dirty="0">
                <a:solidFill>
                  <a:schemeClr val="bg1"/>
                </a:solidFill>
              </a:rPr>
              <a:t>Questions: </a:t>
            </a:r>
            <a:r>
              <a:rPr lang="en-US" sz="4800" dirty="0">
                <a:solidFill>
                  <a:srgbClr val="FFFF00"/>
                </a:solidFill>
                <a:hlinkClick r:id="rId4">
                  <a:extLst>
                    <a:ext uri="{A12FA001-AC4F-418D-AE19-62706E023703}">
                      <ahyp:hlinkClr xmlns:ahyp="http://schemas.microsoft.com/office/drawing/2018/hyperlinkcolor" val="tx"/>
                    </a:ext>
                  </a:extLst>
                </a:hlinkClick>
              </a:rPr>
              <a:t>AAFYeung@ucdavis.edu</a:t>
            </a:r>
            <a:r>
              <a:rPr lang="en-US" sz="4800" dirty="0">
                <a:solidFill>
                  <a:srgbClr val="FFFF00"/>
                </a:solidFill>
              </a:rPr>
              <a:t> </a:t>
            </a:r>
          </a:p>
        </p:txBody>
      </p:sp>
      <p:pic>
        <p:nvPicPr>
          <p:cNvPr id="31" name="Picture 2" descr="Global Healing">
            <a:extLst>
              <a:ext uri="{FF2B5EF4-FFF2-40B4-BE49-F238E27FC236}">
                <a16:creationId xmlns:a16="http://schemas.microsoft.com/office/drawing/2014/main" id="{E531CD3C-4643-4D6C-A79C-A5B6745C3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8478" y="27203612"/>
            <a:ext cx="3423598" cy="11004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2EB7D653-7F03-42DF-8D42-75497649B7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05975" y="27287097"/>
            <a:ext cx="4052020" cy="106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Qr code&#10;&#10;Description automatically generated">
            <a:extLst>
              <a:ext uri="{FF2B5EF4-FFF2-40B4-BE49-F238E27FC236}">
                <a16:creationId xmlns:a16="http://schemas.microsoft.com/office/drawing/2014/main" id="{F8C3EA74-5593-491C-A4EF-C74A696BDE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17427" y="20012819"/>
            <a:ext cx="6382407" cy="6382407"/>
          </a:xfrm>
          <a:prstGeom prst="rect">
            <a:avLst/>
          </a:prstGeom>
        </p:spPr>
      </p:pic>
      <p:sp>
        <p:nvSpPr>
          <p:cNvPr id="33" name="Text Placeholder 12">
            <a:extLst>
              <a:ext uri="{FF2B5EF4-FFF2-40B4-BE49-F238E27FC236}">
                <a16:creationId xmlns:a16="http://schemas.microsoft.com/office/drawing/2014/main" id="{BCAE350B-68BC-4C72-A59B-E35068DF1F92}"/>
              </a:ext>
            </a:extLst>
          </p:cNvPr>
          <p:cNvSpPr txBox="1">
            <a:spLocks/>
          </p:cNvSpPr>
          <p:nvPr/>
        </p:nvSpPr>
        <p:spPr>
          <a:xfrm>
            <a:off x="23345377" y="22875341"/>
            <a:ext cx="5656847" cy="1413744"/>
          </a:xfrm>
          <a:prstGeom prst="rect">
            <a:avLst/>
          </a:prstGeom>
        </p:spPr>
        <p:txBody>
          <a:bodyPr anchor="t" anchorCtr="0">
            <a:noAutofit/>
          </a:bodyPr>
          <a:lstStyle>
            <a:lvl1pPr marL="0" indent="0" algn="l" defTabSz="4480464" rtl="0" eaLnBrk="1" latinLnBrk="0" hangingPunct="1">
              <a:spcBef>
                <a:spcPct val="20000"/>
              </a:spcBef>
              <a:buFontTx/>
              <a:buNone/>
              <a:defRPr sz="3150" b="1" kern="1200">
                <a:solidFill>
                  <a:schemeClr val="tx2"/>
                </a:solidFill>
                <a:latin typeface="+mj-lt"/>
                <a:ea typeface="+mn-ea"/>
                <a:cs typeface="+mn-cs"/>
              </a:defRPr>
            </a:lvl1pPr>
            <a:lvl2pPr marL="3640377" indent="-1400144" algn="l" defTabSz="4480464" rtl="0" eaLnBrk="1" latinLnBrk="0" hangingPunct="1">
              <a:spcBef>
                <a:spcPct val="20000"/>
              </a:spcBef>
              <a:buFontTx/>
              <a:buNone/>
              <a:defRPr sz="6300" kern="1200">
                <a:solidFill>
                  <a:schemeClr val="tx1"/>
                </a:solidFill>
                <a:latin typeface="+mn-lt"/>
                <a:ea typeface="+mn-ea"/>
                <a:cs typeface="+mn-cs"/>
              </a:defRPr>
            </a:lvl2pPr>
            <a:lvl3pPr marL="5600580" indent="-1120117" algn="l" defTabSz="4480464" rtl="0" eaLnBrk="1" latinLnBrk="0" hangingPunct="1">
              <a:spcBef>
                <a:spcPct val="20000"/>
              </a:spcBef>
              <a:buFontTx/>
              <a:buNone/>
              <a:defRPr sz="6300" kern="1200">
                <a:solidFill>
                  <a:schemeClr val="tx1"/>
                </a:solidFill>
                <a:latin typeface="+mn-lt"/>
                <a:ea typeface="+mn-ea"/>
                <a:cs typeface="+mn-cs"/>
              </a:defRPr>
            </a:lvl3pPr>
            <a:lvl4pPr marL="7840813" indent="-1120117" algn="l" defTabSz="4480464" rtl="0" eaLnBrk="1" latinLnBrk="0" hangingPunct="1">
              <a:spcBef>
                <a:spcPct val="20000"/>
              </a:spcBef>
              <a:buFontTx/>
              <a:buNone/>
              <a:defRPr sz="6300" kern="1200">
                <a:solidFill>
                  <a:schemeClr val="tx1"/>
                </a:solidFill>
                <a:latin typeface="+mn-lt"/>
                <a:ea typeface="+mn-ea"/>
                <a:cs typeface="+mn-cs"/>
              </a:defRPr>
            </a:lvl4pPr>
            <a:lvl5pPr marL="10081044" indent="-1120117" algn="l" defTabSz="4480464" rtl="0" eaLnBrk="1" latinLnBrk="0" hangingPunct="1">
              <a:spcBef>
                <a:spcPct val="20000"/>
              </a:spcBef>
              <a:buFontTx/>
              <a:buNone/>
              <a:defRPr sz="63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a:lstStyle>
          <a:p>
            <a:r>
              <a:rPr lang="en-US" sz="3600" dirty="0">
                <a:solidFill>
                  <a:schemeClr val="bg1"/>
                </a:solidFill>
              </a:rPr>
              <a:t>Take a picture </a:t>
            </a:r>
          </a:p>
          <a:p>
            <a:r>
              <a:rPr lang="en-US" sz="3600" b="0" dirty="0">
                <a:solidFill>
                  <a:schemeClr val="bg1"/>
                </a:solidFill>
              </a:rPr>
              <a:t>to download the full paper</a:t>
            </a:r>
          </a:p>
        </p:txBody>
      </p:sp>
      <p:pic>
        <p:nvPicPr>
          <p:cNvPr id="21" name="Graphic 20" descr="Smart Phone with solid fill">
            <a:extLst>
              <a:ext uri="{FF2B5EF4-FFF2-40B4-BE49-F238E27FC236}">
                <a16:creationId xmlns:a16="http://schemas.microsoft.com/office/drawing/2014/main" id="{96FD750D-6855-4185-BDE8-5602B653D9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853957" y="22353697"/>
            <a:ext cx="2351608" cy="2351608"/>
          </a:xfrm>
          <a:prstGeom prst="rect">
            <a:avLst/>
          </a:prstGeom>
        </p:spPr>
      </p:pic>
      <p:pic>
        <p:nvPicPr>
          <p:cNvPr id="24" name="Graphic 23" descr="Chevron arrows outline">
            <a:extLst>
              <a:ext uri="{FF2B5EF4-FFF2-40B4-BE49-F238E27FC236}">
                <a16:creationId xmlns:a16="http://schemas.microsoft.com/office/drawing/2014/main" id="{77BD85E4-64BC-4BED-9EF2-CFBD394B79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28916378" y="23042203"/>
            <a:ext cx="1350878" cy="1350878"/>
          </a:xfrm>
          <a:prstGeom prst="rect">
            <a:avLst/>
          </a:prstGeom>
        </p:spPr>
      </p:pic>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1593</TotalTime>
  <Words>370</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Andrew yeung</cp:lastModifiedBy>
  <cp:revision>125</cp:revision>
  <dcterms:created xsi:type="dcterms:W3CDTF">2012-02-03T19:11:35Z</dcterms:created>
  <dcterms:modified xsi:type="dcterms:W3CDTF">2021-02-17T03:00:45Z</dcterms:modified>
  <cp:contentStatus/>
</cp:coreProperties>
</file>